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074152" y="-914400"/>
            <a:ext cx="5486400" cy="5486400"/>
          </a:xfrm>
          <a:prstGeom prst="ellipse">
            <a:avLst/>
          </a:prstGeom>
          <a:solidFill>
            <a:srgbClr val="003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463040"/>
            <a:ext cx="8229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0" b="1" i="0">
                <a:solidFill>
                  <a:srgbClr val="FFFFFF"/>
                </a:solidFill>
              </a:rPr>
              <a:t>我养了三只 AI 员工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432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0" i="0">
                <a:solidFill>
                  <a:srgbClr val="00E5FF"/>
                </a:solidFill>
              </a:rPr>
              <a:t>实录 · 踩坑 · 落地拆解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3520440"/>
            <a:ext cx="457200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7033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B8CC"/>
                </a:solidFill>
              </a:rPr>
              <a:t>OpenClaw  ·  2026.03.08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75488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B800"/>
                </a:solidFill>
              </a:rPr>
              <a:t>发财  ·  来财  ·  来福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1 /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案例拆解：AI 落地情报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不讲具体案例——只拆它是怎么实现的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10 /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234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0E5FF"/>
                </a:solidFill>
              </a:rPr>
              <a:t>8 种实现路径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" y="178308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📄 文档 / 方案自动生成</a:t>
            </a:r>
          </a:p>
        </p:txBody>
      </p:sp>
      <p:sp>
        <p:nvSpPr>
          <p:cNvPr id="9" name="Rectangle 8"/>
          <p:cNvSpPr/>
          <p:nvPr/>
        </p:nvSpPr>
        <p:spPr>
          <a:xfrm>
            <a:off x="3429000" y="169164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38728" y="178308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🔍 多源知识统一查询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59" y="169164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7" y="178308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🔄 自动跟进客户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89719" y="169164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99447" y="178308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💬 上下文保留 / 交接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246888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" y="256032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⚙️ SOP / 流程自动化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29000" y="246888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538728" y="256032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🤖 AI 客服 / 自动回复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59" y="246888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19087" y="256032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💰 销售转化 / 获客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89719" y="2468880"/>
            <a:ext cx="269748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99447" y="2560320"/>
            <a:ext cx="24688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🚀 零门槛接入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3383280"/>
            <a:ext cx="1106424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4747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B800"/>
                </a:solidFill>
              </a:rPr>
              <a:t>怎么判断一个 AI 产品能不能做？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0233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① 它在替代哪种重复性工作？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66344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② 数据在哪里？是否已经结构化？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5303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③ 谁来持续维护 Prompt 和知识库？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案例拆解：AI 硬件机会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软件已经卷，硬件还有蓝海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11 /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2588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0E5FF"/>
                </a:solidFill>
              </a:rPr>
              <a:t>为什么现在看硬件？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783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AI 软件层竞争白热化，利润率快速压缩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86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硬件壁垒高：专利 + 制造 + 认证，护城河更深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889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B2B 场景：采购周期长但客单价高、复购稳定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337560"/>
            <a:ext cx="1106424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2900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B800"/>
                </a:solidFill>
              </a:rPr>
              <a:t>评分最高的方向（A 级机会）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931920"/>
            <a:ext cx="1106424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0233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B800"/>
                </a:solidFill>
              </a:rPr>
              <a:t>🏆 mmWave AI 跌倒雷达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3360" y="4041648"/>
            <a:ext cx="1463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B800"/>
                </a:solidFill>
              </a:rPr>
              <a:t>84分 A级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4041648"/>
            <a:ext cx="5943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工业/养老/家居 均可落地，中国市场空白大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681728"/>
            <a:ext cx="1106424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4773168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00E5FF"/>
                </a:solidFill>
              </a:rPr>
              <a:t>📡 工业 AI 视觉检测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23360" y="4791456"/>
            <a:ext cx="1463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B800"/>
                </a:solidFill>
              </a:rPr>
              <a:t>76分 B级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791456"/>
            <a:ext cx="5943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制造业降本，B2B 客单价高，替换人工质检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431536"/>
            <a:ext cx="11064240" cy="658368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5522976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7C4DFF"/>
                </a:solidFill>
              </a:rPr>
              <a:t>🧠 边缘 AI 推理芯片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23360" y="5541264"/>
            <a:ext cx="1463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B800"/>
                </a:solidFill>
              </a:rPr>
              <a:t>72分 B级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5541264"/>
            <a:ext cx="5943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离线场景刚需，隐私 + 低延迟，国产替代机会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你的起点在哪里？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两类人，两条路，都可以今天就开始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12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371600"/>
            <a:ext cx="5303520" cy="4846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371600"/>
            <a:ext cx="53035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E5FF"/>
                </a:solidFill>
              </a:rPr>
              <a:t>👶 个人 / 小白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4884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214884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定义一个角色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1460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给它一个名字，写下它是谁、负责什么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10896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4480" y="310896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选一件重复的事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47472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从你每天最烦的重复工作开始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06908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06908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观察 + 迭代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43484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它犯错了，告诉它、记录下来、下次改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02920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502920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建立记忆系统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39496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让它记住你的偏好，越用越顺手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1371600"/>
            <a:ext cx="5303520" cy="4846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309360" y="1371600"/>
            <a:ext cx="530352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92240" y="1463040"/>
            <a:ext cx="49377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B800"/>
                </a:solidFill>
              </a:rPr>
              <a:t>🏢 企业家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214884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214884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找最高频的重复工作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251460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哪个岗位/流程，人天天在重复做同样的事？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310896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0" y="310896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算一下人工成本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347472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这件事一年花了多少人力？AI 替代成本是多少？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406908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0" y="406908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最小可行版本先跑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92240" y="443484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不要做大系统，先做一个场景、一个环节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5029200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B0B8CC"/>
                </a:solidFill>
              </a:rPr>
              <a:t>Step 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0" y="5029200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建立反馈 + 迭代机制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92240" y="5394960"/>
            <a:ext cx="4937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B0B8CC"/>
                </a:solidFill>
              </a:rPr>
              <a:t>谁来盯输出质量？错了谁来纠正？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-1371600" y="-914400"/>
            <a:ext cx="5029200" cy="5029200"/>
          </a:xfrm>
          <a:prstGeom prst="ellipse">
            <a:avLst/>
          </a:prstGeom>
          <a:solidFill>
            <a:srgbClr val="003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00E5FF"/>
                </a:solidFill>
              </a:rPr>
              <a:t>角色定义 + 工具 + 纪律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468880"/>
            <a:ext cx="103327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=  AI 员工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3474720"/>
            <a:ext cx="758952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B800"/>
                </a:solidFill>
              </a:rPr>
              <a:t>难的不是技术，是你愿不愿意认真设计它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7548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B0B8CC"/>
                </a:solidFill>
              </a:rPr>
              <a:t>发财  ·  来财  ·  来福  —  每天都在等你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13 /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我们干了什么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先说结论，再讲方法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2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1051560" y="1508760"/>
            <a:ext cx="54864" cy="91440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14400" y="2331720"/>
            <a:ext cx="320040" cy="320040"/>
          </a:xfrm>
          <a:prstGeom prst="ellipse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18872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0E5FF"/>
                </a:solidFill>
              </a:rPr>
              <a:t>02/09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74320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第一代上线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2918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发财 v1 诞生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1508760"/>
            <a:ext cx="54864" cy="914400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749040" y="2331720"/>
            <a:ext cx="320040" cy="320040"/>
          </a:xfrm>
          <a:prstGeom prst="ellipse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74720" y="118872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4D4D"/>
                </a:solidFill>
              </a:rPr>
              <a:t>02/21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274320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第一代之死 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32918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13天，系统崩溃，全部重建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720840" y="1508760"/>
            <a:ext cx="54864" cy="9144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583680" y="2331720"/>
            <a:ext cx="320040" cy="320040"/>
          </a:xfrm>
          <a:prstGeom prst="ellipse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118872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B800"/>
                </a:solidFill>
              </a:rPr>
              <a:t>02/22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274320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第二代诞生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32918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发财 v2 + 来财 + 来福 三位一体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555480" y="1508760"/>
            <a:ext cx="54864" cy="9144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418320" y="2331720"/>
            <a:ext cx="320040" cy="320040"/>
          </a:xfrm>
          <a:prstGeom prst="ellipse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0" y="118872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0FF88"/>
                </a:solidFill>
              </a:rPr>
              <a:t>03/08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0" y="274320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今天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0" y="3291840"/>
            <a:ext cx="2560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稳定运行 14 天，从未停歇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" y="4572000"/>
            <a:ext cx="1088136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475488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B800"/>
                </a:solidFill>
              </a:rPr>
              <a:t>88篇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2578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文章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34639" y="475488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B800"/>
                </a:solidFill>
              </a:rPr>
              <a:t>106张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34639" y="52578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图片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9200" y="475488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B800"/>
                </a:solidFill>
              </a:rPr>
              <a:t>5条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200" y="52578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视频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23759" y="475488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B800"/>
                </a:solidFill>
              </a:rPr>
              <a:t>16个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2578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自动任务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418319" y="475488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B800"/>
                </a:solidFill>
              </a:rPr>
              <a:t>20个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418319" y="52578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API Key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现在在干什么活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三只龙虾的每日分工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3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371600"/>
            <a:ext cx="3566160" cy="4846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371600"/>
            <a:ext cx="356616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63040"/>
            <a:ext cx="3291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E5FF"/>
                </a:solidFill>
              </a:rPr>
              <a:t>💰 发财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94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统筹 + 心跳巡检（每30分钟）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97180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GitHub Trending 扫描（22:00）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74903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每日工作日报（23:30）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52627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系统异常第一时间告警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89120" y="1371600"/>
            <a:ext cx="3566160" cy="4846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89120" y="1371600"/>
            <a:ext cx="356616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1463040"/>
            <a:ext cx="3291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B800"/>
                </a:solidFill>
              </a:rPr>
              <a:t>📈 来财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194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AI Writer 深度文章 + 快讯（06:00）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297180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AI 落地情报分析（08:00）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74903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港股低PB投研分析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452627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BTC定投信号监控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29600" y="1371600"/>
            <a:ext cx="3566160" cy="4846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0" y="1371600"/>
            <a:ext cx="3566160" cy="27432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1463040"/>
            <a:ext cx="3291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7C4DFF"/>
                </a:solidFill>
              </a:rPr>
              <a:t>🌸 来福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21945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小红书内容生产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297180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视频脚本 + 生成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374903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Second Brain 同步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4526279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• 内容跨平台分发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先说心态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没有这三个认知，后面都白搭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4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371600"/>
            <a:ext cx="11064240" cy="1417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554480"/>
            <a:ext cx="5486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0E5FF"/>
                </a:solidFill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50876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它需要被「养」，不是被「买」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011680"/>
            <a:ext cx="9601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买一个工具，插上就用。养一个员工，需要磨合、培训、纠错。AI员工是后者。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971800"/>
            <a:ext cx="11064240" cy="1417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3154680"/>
            <a:ext cx="5486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0E5FF"/>
                </a:solidFill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10896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你不定义它，它就什么都不是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611880"/>
            <a:ext cx="9601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你不告诉它你是谁、你要什么、你的边界在哪——它只是一个空壳。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572000"/>
            <a:ext cx="11064240" cy="1417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4754880"/>
            <a:ext cx="5486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0E5FF"/>
                </a:solidFill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70916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30天内犯错是正常的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212080"/>
            <a:ext cx="9601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第一代养死了。这不是失败，是成本。只要建立了闭环，错误是可以学习的。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182880"/>
            <a:ext cx="2011680" cy="38404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19456"/>
            <a:ext cx="1828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D0D1A"/>
                </a:solidFill>
              </a:rPr>
              <a:t>养成机制 01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怎么让它变聪明？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你投入的定义越清晰，它越聪明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5 / 13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463040"/>
            <a:ext cx="5303520" cy="21031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1463040"/>
            <a:ext cx="53035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1600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E5FF"/>
                </a:solidFill>
              </a:rPr>
              <a:t>SOUL.md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164592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身份 &amp; 性格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194560"/>
            <a:ext cx="49377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它是谁？有什么立场？什么时候该主动？什么时候该沉默？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463040"/>
            <a:ext cx="5303520" cy="21031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17920" y="1463040"/>
            <a:ext cx="530352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0020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B800"/>
                </a:solidFill>
              </a:rPr>
              <a:t>USER.md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35440" y="164592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了解你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49377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你是谁？你关心什么？你的口味和禁忌是什么？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840480"/>
            <a:ext cx="5303520" cy="21031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" y="3840480"/>
            <a:ext cx="5303520" cy="27432"/>
          </a:xfrm>
          <a:prstGeom prst="rect">
            <a:avLst/>
          </a:prstGeom>
          <a:solidFill>
            <a:srgbClr val="7C4D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97764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7C4DFF"/>
                </a:solidFill>
              </a:rPr>
              <a:t>Skills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66160" y="40233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持续培训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572000"/>
            <a:ext cx="49377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像给员工报班——安装新技能，叠加新能力，随时扩展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17920" y="3840480"/>
            <a:ext cx="5303520" cy="21031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3840480"/>
            <a:ext cx="5303520" cy="27432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3977640"/>
            <a:ext cx="2743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00FF88"/>
                </a:solidFill>
              </a:rPr>
              <a:t>纪律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35440" y="40233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行为约束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4572000"/>
            <a:ext cx="49377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红线在哪？什么能做什么不能做？失败了怎么处理？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182880"/>
            <a:ext cx="2011680" cy="38404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19456"/>
            <a:ext cx="1828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D0D1A"/>
                </a:solidFill>
              </a:rPr>
              <a:t>养成机制 02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它会忘记，怎么办？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记忆系统要你来设计，不是等它自己记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6 / 13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371600"/>
            <a:ext cx="11064240" cy="731520"/>
          </a:xfrm>
          <a:prstGeom prst="rect">
            <a:avLst/>
          </a:prstGeom>
          <a:solidFill>
            <a:srgbClr val="3D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4D4D"/>
                </a:solidFill>
              </a:rPr>
              <a:t>⚠  根本问题：每次对话重新开始，AI 天然没有记忆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331720"/>
            <a:ext cx="5303520" cy="178308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441448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00E5FF"/>
                </a:solidFill>
              </a:rPr>
              <a:t>写文件 &gt; 说话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9260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mental notes 不存在，说过就忘。
只有写进文件的，才算真的记住了。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2331720"/>
            <a:ext cx="5303520" cy="178308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2441448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B800"/>
                </a:solidFill>
              </a:rPr>
              <a:t>触发词机制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9260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书生说「记住」→ 立刻写入 MEMORY.md
→ 永远不会丢失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03520" cy="178308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53128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7C4DFF"/>
                </a:solidFill>
              </a:rPr>
              <a:t>心跳定时自检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93776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每 30 分钟巡检一次
定期整理记忆文件，更新长期记忆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7920" y="4343400"/>
            <a:ext cx="5303520" cy="178308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453128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00FF88"/>
                </a:solidFill>
              </a:rPr>
              <a:t>Daily Notes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493776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</a:rPr>
              <a:t>每天的对话要点写入当日日志
长期记忆定期从日志里蒸馏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182880"/>
            <a:ext cx="2011680" cy="38404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19456"/>
            <a:ext cx="1828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D0D1A"/>
                </a:solidFill>
              </a:rPr>
              <a:t>养成机制 03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任务失败了，怎么处理？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失败不是问题，没有告警才是问题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7 / 13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2514600"/>
            <a:ext cx="54864" cy="320040"/>
          </a:xfrm>
          <a:prstGeom prst="rect">
            <a:avLst/>
          </a:prstGeom>
          <a:solidFill>
            <a:srgbClr val="B0B8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1463040"/>
            <a:ext cx="10607040" cy="100584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1554480"/>
            <a:ext cx="1097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第一层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1554480"/>
            <a:ext cx="27432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00E5FF"/>
                </a:solidFill>
              </a:rPr>
              <a:t>自动重试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0" y="1645920"/>
            <a:ext cx="6583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连续失败 1 次 → 静默记录，继续尝试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97280" y="3886200"/>
            <a:ext cx="54864" cy="320040"/>
          </a:xfrm>
          <a:prstGeom prst="rect">
            <a:avLst/>
          </a:prstGeom>
          <a:solidFill>
            <a:srgbClr val="B0B8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2834640"/>
            <a:ext cx="10607040" cy="100584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2926080"/>
            <a:ext cx="1097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第二层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2926080"/>
            <a:ext cx="27432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B800"/>
                </a:solidFill>
              </a:rPr>
              <a:t>告警你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3017520"/>
            <a:ext cx="6583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连续失败 2 次 → 告警 + 分析原因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4206240"/>
            <a:ext cx="10607040" cy="100584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297680"/>
            <a:ext cx="10972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B0B8CC"/>
                </a:solidFill>
              </a:rPr>
              <a:t>第三层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4297680"/>
            <a:ext cx="27432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4D4D"/>
                </a:solidFill>
              </a:rPr>
              <a:t>自动禁用 + 建议修复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4389120"/>
            <a:ext cx="6583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连续失败 ≥ 3 次 → 禁用该任务 + 推荐解法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806440"/>
            <a:ext cx="10607040" cy="27432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943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B800"/>
                </a:solidFill>
              </a:rPr>
              <a:t>数据质量自评：它会给自己的产出打分 — 低于阈值自动告警，不等你发现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我们在 OpenCloudOS 上踩的坑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每一条都是真实付出的代价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8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325880"/>
            <a:ext cx="11064240" cy="804672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39903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4D4D"/>
                </a:solidFill>
              </a:rPr>
              <a:t>💥 Token 失效陷阱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139903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4D4D"/>
                </a:solidFill>
              </a:rPr>
              <a:t>手动刷新 → 反而触发 403 封禁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1399032"/>
            <a:ext cx="4389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00FF88"/>
                </a:solidFill>
              </a:rPr>
              <a:t>✓ 系统 cron 自动管理，对话里绝对不碰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240280"/>
            <a:ext cx="11064240" cy="804672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231343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B800"/>
                </a:solidFill>
              </a:rPr>
              <a:t>💥 Session 爆炸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231343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4D4D"/>
                </a:solidFill>
              </a:rPr>
              <a:t>超过 2MB → 响应超时，对话卡死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0880" y="2313432"/>
            <a:ext cx="4389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00FF88"/>
                </a:solidFill>
              </a:rPr>
              <a:t>✓ 心跳每 30 分钟监控大小，及时 /compact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154680"/>
            <a:ext cx="11064240" cy="804672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22783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0E5FF"/>
                </a:solidFill>
              </a:rPr>
              <a:t>💥 Shell 引号 Bug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322783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4D4D"/>
                </a:solidFill>
              </a:rPr>
              <a:t>消息含英文引号 " → CLI 命令崩溃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40880" y="3227832"/>
            <a:ext cx="4389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00FF88"/>
                </a:solidFill>
              </a:rPr>
              <a:t>✓ 改用 API 直调 Telegram，绕过 CLI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4069080"/>
            <a:ext cx="11064240" cy="804672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14223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7C4DFF"/>
                </a:solidFill>
              </a:rPr>
              <a:t>💥 配置不持久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414223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4D4D"/>
                </a:solidFill>
              </a:rPr>
              <a:t>直接改文件 → 重启后全部消失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0" y="4142232"/>
            <a:ext cx="4389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00FF88"/>
                </a:solidFill>
              </a:rPr>
              <a:t>✓ 必须用 config.patch，不能直接编辑文件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4983480"/>
            <a:ext cx="11064240" cy="804672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5056632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0FF88"/>
                </a:solidFill>
              </a:rPr>
              <a:t>💥 跨语言去重失效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83280" y="505663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4D4D"/>
                </a:solidFill>
              </a:rPr>
              <a:t>同一新闻中英文各进一次 → 重复推送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40880" y="5056632"/>
            <a:ext cx="4389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00FF88"/>
                </a:solidFill>
              </a:rPr>
              <a:t>✓ 改用实体名匹配，不能只靠文本相似度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6217920"/>
            <a:ext cx="1106424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6291072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AI 落地最难的不是模型，是基础设施的稳定性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02920"/>
            <a:ext cx="1645920" cy="27432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产出数字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0B8CC"/>
                </a:solidFill>
              </a:rPr>
              <a:t>14天，连续运行，从未停歇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1672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 i="0">
                <a:solidFill>
                  <a:srgbClr val="B0B8CC"/>
                </a:solidFill>
              </a:rPr>
              <a:t>9 / 13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3383280" cy="2560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55448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00E5FF"/>
                </a:solidFill>
              </a:rPr>
              <a:t>88篇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B0B8CC"/>
                </a:solidFill>
              </a:rPr>
              <a:t>深度文章 + 快讯</a:t>
            </a:r>
          </a:p>
        </p:txBody>
      </p:sp>
      <p:sp>
        <p:nvSpPr>
          <p:cNvPr id="9" name="Rectangle 8"/>
          <p:cNvSpPr/>
          <p:nvPr/>
        </p:nvSpPr>
        <p:spPr>
          <a:xfrm>
            <a:off x="4480559" y="1371600"/>
            <a:ext cx="3383280" cy="2560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63439" y="155448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B800"/>
                </a:solidFill>
              </a:rPr>
              <a:t>106张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39" y="292608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B0B8CC"/>
                </a:solidFill>
              </a:rPr>
              <a:t>AI 生成图片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1371600"/>
            <a:ext cx="3383280" cy="256032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155448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7C4DFF"/>
                </a:solidFill>
              </a:rPr>
              <a:t>5条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292608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B0B8CC"/>
                </a:solidFill>
              </a:rPr>
              <a:t>AI 视频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4297680"/>
            <a:ext cx="2560320" cy="128016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438912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16个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03120" y="452628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自动定时任务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66160" y="4297680"/>
            <a:ext cx="2560320" cy="128016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0" y="438912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20个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0" y="452628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API Key 接入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4297680"/>
            <a:ext cx="2560320" cy="128016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438912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2代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452628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养成经历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235440" y="4297680"/>
            <a:ext cx="2560320" cy="1280160"/>
          </a:xfrm>
          <a:prstGeom prst="rect">
            <a:avLst/>
          </a:prstGeom>
          <a:solidFill>
            <a:srgbClr val="16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26880" y="438912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14天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07040" y="452628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0B8CC"/>
                </a:solidFill>
              </a:rPr>
              <a:t>连续稳定运行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